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69" r:id="rId2"/>
    <p:sldId id="256" r:id="rId3"/>
    <p:sldId id="261" r:id="rId4"/>
    <p:sldId id="266" r:id="rId5"/>
    <p:sldId id="265" r:id="rId6"/>
    <p:sldId id="264" r:id="rId7"/>
    <p:sldId id="280" r:id="rId8"/>
    <p:sldId id="267" r:id="rId9"/>
    <p:sldId id="268" r:id="rId10"/>
    <p:sldId id="270" r:id="rId11"/>
    <p:sldId id="271" r:id="rId12"/>
    <p:sldId id="272" r:id="rId13"/>
    <p:sldId id="273" r:id="rId14"/>
    <p:sldId id="274" r:id="rId15"/>
    <p:sldId id="275" r:id="rId16"/>
    <p:sldId id="281" r:id="rId17"/>
    <p:sldId id="282" r:id="rId18"/>
    <p:sldId id="283" r:id="rId19"/>
    <p:sldId id="277" r:id="rId20"/>
    <p:sldId id="278" r:id="rId21"/>
    <p:sldId id="279" r:id="rId22"/>
    <p:sldId id="289" r:id="rId23"/>
    <p:sldId id="284" r:id="rId24"/>
    <p:sldId id="290" r:id="rId25"/>
    <p:sldId id="291" r:id="rId26"/>
    <p:sldId id="287" r:id="rId27"/>
    <p:sldId id="288" r:id="rId28"/>
    <p:sldId id="285" r:id="rId29"/>
    <p:sldId id="286" r:id="rId30"/>
    <p:sldId id="292" r:id="rId31"/>
    <p:sldId id="263" r:id="rId32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BAEC1AA6-A043-47DB-9205-A7A65E355433}">
          <p14:sldIdLst>
            <p14:sldId id="269"/>
            <p14:sldId id="256"/>
            <p14:sldId id="261"/>
            <p14:sldId id="266"/>
            <p14:sldId id="265"/>
            <p14:sldId id="264"/>
            <p14:sldId id="280"/>
            <p14:sldId id="267"/>
            <p14:sldId id="268"/>
            <p14:sldId id="270"/>
            <p14:sldId id="271"/>
            <p14:sldId id="272"/>
            <p14:sldId id="273"/>
            <p14:sldId id="274"/>
            <p14:sldId id="275"/>
            <p14:sldId id="281"/>
            <p14:sldId id="282"/>
            <p14:sldId id="283"/>
            <p14:sldId id="277"/>
            <p14:sldId id="278"/>
            <p14:sldId id="279"/>
            <p14:sldId id="289"/>
            <p14:sldId id="284"/>
            <p14:sldId id="290"/>
            <p14:sldId id="291"/>
            <p14:sldId id="287"/>
            <p14:sldId id="288"/>
            <p14:sldId id="285"/>
            <p14:sldId id="286"/>
            <p14:sldId id="292"/>
          </p14:sldIdLst>
        </p14:section>
        <p14:section name="Backup" id="{512026C7-415D-44B3-9EA3-B420D68090EA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4A88"/>
    <a:srgbClr val="B1F177"/>
    <a:srgbClr val="FF2B01"/>
    <a:srgbClr val="193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1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gif>
</file>

<file path=ppt/media/image12.jpeg>
</file>

<file path=ppt/media/image13.gif>
</file>

<file path=ppt/media/image14.gif>
</file>

<file path=ppt/media/image2.png>
</file>

<file path=ppt/media/image3.png>
</file>

<file path=ppt/media/image4.gif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19913-5575-45A3-AC1E-6C18CAF09E97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AEFB8-284F-4DBD-89E0-DD557236470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71282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Serie de fotos a objetos 3d o ilustraciones para dar sensación de movimiento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96199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19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14353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Mas flexible y precisa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35318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 err="1"/>
              <a:t>Interpolacion</a:t>
            </a:r>
            <a:r>
              <a:rPr lang="es-AR" dirty="0"/>
              <a:t> entre un cubo, rombo 3d y estrella rara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845473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679889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Tenemos que sacar entre 10 y 15 fotos por cada segundo de animación (600-900 fotos por min de animación)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26980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Si estamos 3 horas haciendo las fotos se va a notar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467905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Se </a:t>
            </a:r>
            <a:r>
              <a:rPr lang="es-AR" dirty="0" err="1"/>
              <a:t>desencuadra</a:t>
            </a:r>
            <a:r>
              <a:rPr lang="es-AR" dirty="0"/>
              <a:t> la escena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40860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Formada por 700 dibujos. Hechos en papel blanco pero impresos en negativos para que parezcan hechos con tiza en una pizarra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059897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Los muñecos de plastilina se pueden cambiar de posición fácil para crear las animaciones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74472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Se adaptó muy bien a las nuevas tecnologías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98824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Cuadros clave=dibujantes profesionales, en el medio interpolan dibujantes con menos experiencia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10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831916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29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866046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30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86740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Los valores clave no siempre </a:t>
            </a:r>
            <a:r>
              <a:rPr lang="es-AR" dirty="0" err="1"/>
              <a:t>varian</a:t>
            </a:r>
            <a:r>
              <a:rPr lang="es-AR" dirty="0"/>
              <a:t> en cada cuadro clave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11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45209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13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1001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Fondo o piso del gif permanece estático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14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25180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15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77634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AR" dirty="0"/>
              <a:t>No siempre varían los valores claves en cada cuadro clave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16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72217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17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75539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AEFB8-284F-4DBD-89E0-DD5572364705}" type="slidenum">
              <a:rPr lang="es-AR" smtClean="0"/>
              <a:t>18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8014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19112-41AD-DC1C-53ED-22CEF35324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564042-3115-5371-70D3-A995B5E174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E6312B-11BB-A8E7-56E0-1D415F2E9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91B2CF-9B5E-A871-CB06-957F087F7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DDED34-175F-71DB-BF10-210108D8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9489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286E80-475D-5C26-8788-ED5327E2E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42D543D-C5FE-854A-5BF8-32702CD342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B79E31-A7BB-44F7-F110-8BE621469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8BC9D6-9DE6-BFF6-09E9-84F59012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90ACB-0EF8-1E43-A41F-F8E1E3026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46497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53C0D51-8C8E-7295-3299-B69A0FD798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9F3F72-7B73-67D0-738D-CB6E23E14D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3769F5-F868-EB25-67AE-27E22DCC4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2A6DC6-4339-F93A-CD04-D34CBF8DF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567FA2-435D-1D29-7E72-68958EAD1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5316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B0C6DB-7B19-054A-E54F-D5515B11D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6D04AF-788D-ED8F-811A-4C44F8300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C0425B6-C70D-4F95-8D14-28DA8BDEA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5214C5-97C4-330E-6023-DD66EE339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366FDF-7A3C-CCD8-38AE-B5E232B5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28116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81DD36-8E9A-DF62-7840-0A0A11AC7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A33397-AC36-AA7A-B697-F3EB3149E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C8851B-94C0-1186-1523-74548C71F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7065DC-39EC-03B8-8EC8-F0DEE3EF1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8239C7-4B00-DD7A-1B11-98DF40D3B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28785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71563F-5092-4206-AD1C-6B72465B7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968046-1CFE-A54A-9999-62FE35E7EE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013E0D1-3B35-9BE5-F11B-E26863516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AE8C0F-F125-8DD9-6E01-3C39482C7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CD21A9D-6491-F16D-64C3-59FE987F5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49F9EA-A865-9899-0427-7C02421C6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85519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C8B7C5-24B4-8D71-CF51-400958A1E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E9409CF-8856-6E77-12B8-8F9E45F97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E9B924C-BB96-C4AF-F5DF-66F83195F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8107FC0-17B1-96CC-7A59-2CB9053D29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12FFECF-77C7-F2B9-9DC9-A5CE5474A6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89295A8-2BC4-8641-3433-764321672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CE093B6-D946-2159-6572-EC337923A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F8A43B7-E4A2-D8A0-4DCB-29610EF9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7424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C5732C-8EB5-BFAE-0BE2-D8C46A785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243CEFC-D578-43FC-C4F8-123C5C933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535C7B9-F583-C586-F899-F358D0AF6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2BEE4FC-D926-50B5-1C53-1FC1FD280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7748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7A24AA8-A52E-69E7-5867-8FCA631BD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7AE620D-0380-6990-AC2A-EF0C3DE35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DBB8F3D-72D9-CE55-0D0A-411369648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38738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D529DE-296B-CF69-FCEF-0926FB48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F875CA7-A2DD-86CE-B3CE-77501BE6E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2778DBB-93AF-C211-EFCE-7C2874439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BF6876E-4A02-12B8-EBD4-5930BF1DF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E3AA700-6434-732E-342B-918086DFD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715CE65-4EE9-F5CC-8570-4121F51C3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7347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62C572-2C40-5F2A-A7F8-222152B8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F6AC257-062A-8E85-B662-259DA71419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3B88793-F7F2-2FCD-45CE-D77A2A5517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159E36-0F67-664C-3AB5-174022CDC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29B8F8D-46F9-13B1-46CA-33B9C60A0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7F816AE-47F1-7D4B-EF22-DAD8777F4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11073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DC42A91-DDC7-5F5C-D785-49AA7A2FF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2B40201-F551-AD94-50A5-0BA1A75D0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634275-1E96-2146-865C-34EB198266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C9C2E-7EE5-4707-AFBE-19C30625920D}" type="datetimeFigureOut">
              <a:rPr lang="es-AR" smtClean="0"/>
              <a:t>20/6/2023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530D60-6302-92CD-15EE-513B4ECBF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36E69F-65E3-8B13-1A69-445F38FA17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3078D-7553-47A6-BBF7-BE7BDCEF099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47133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gif"/><Relationship Id="rId5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aEAObel8yIE?feature=oembed" TargetMode="External"/><Relationship Id="rId5" Type="http://schemas.openxmlformats.org/officeDocument/2006/relationships/image" Target="../media/image12.jpeg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14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esdip.com/blog-escuela-de-arte/historia-de-la-animacion-los-primeros-pasos/#:~:text=No%20hubo%20que%20esperar%20demasiado,a%20partir%20de%20700%20ilustraciones" TargetMode="External"/><Relationship Id="rId5" Type="http://schemas.openxmlformats.org/officeDocument/2006/relationships/hyperlink" Target="https://hightechlowcost.org/guias-para-educadores/animacion-stop-motion/#:~:text=Stop%2DMotion%20(La%20Animaci%C3%B3n%20Cuadro,toman%20animaci%C3%B3n%20y%20crean%20movimiento" TargetMode="External"/><Relationship Id="rId4" Type="http://schemas.openxmlformats.org/officeDocument/2006/relationships/hyperlink" Target="https://www.youtube.com/watch?v=aEAObel8yIE&amp;ab_channel=classiccarto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esdip.com/blog-escuela-de-arte/historia-de-la-animacion-los-primeros-pasos/#:~:text=No%20hubo%20que%20esperar%20demasiado,a%20partir%20de%20700%20ilustraciones" TargetMode="External"/><Relationship Id="rId5" Type="http://schemas.openxmlformats.org/officeDocument/2006/relationships/hyperlink" Target="https://hightechlowcost.org/guias-para-educadores/animacion-stop-motion/#:~:text=Stop%2DMotion%20(La%20Animaci%C3%B3n%20Cuadro,toman%20animaci%C3%B3n%20y%20crean%20movimiento" TargetMode="External"/><Relationship Id="rId4" Type="http://schemas.openxmlformats.org/officeDocument/2006/relationships/hyperlink" Target="https://www.youtube.com/watch?v=aEAObel8yIE&amp;ab_channel=classiccartoon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ECEA9D9-8046-53A0-0F80-F4648247663C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192000" y="960857"/>
            <a:ext cx="36000" cy="5897143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9AEE8AB6-B795-9CDB-7405-AAA1ED1A6A46}"/>
              </a:ext>
            </a:extLst>
          </p:cNvPr>
          <p:cNvSpPr/>
          <p:nvPr/>
        </p:nvSpPr>
        <p:spPr>
          <a:xfrm>
            <a:off x="6096000" y="0"/>
            <a:ext cx="6096000" cy="685800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6938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ANIMACIÓN CUADRO POR CUADRO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276829" y="-2278014"/>
            <a:ext cx="25397" cy="6624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2401F4D-606C-B3CD-97A4-1043A638E3D5}"/>
              </a:ext>
            </a:extLst>
          </p:cNvPr>
          <p:cNvSpPr txBox="1"/>
          <p:nvPr/>
        </p:nvSpPr>
        <p:spPr>
          <a:xfrm>
            <a:off x="686389" y="2098260"/>
            <a:ext cx="1081922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La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animación 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 por cuadro (o Stop-</a:t>
            </a:r>
            <a:r>
              <a:rPr lang="es-AR" sz="2200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Motion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) se compone por múltiples fotografías o ilustraciones que cambian en pequeños incrementos de tiempo.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CF6137C-EB90-B4CC-9CDA-3F7118C8AAA6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2764" y="2126835"/>
            <a:ext cx="21600" cy="720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4288F62-17BA-510B-310C-FB8A72F2DE0B}"/>
              </a:ext>
            </a:extLst>
          </p:cNvPr>
          <p:cNvSpPr txBox="1"/>
          <p:nvPr/>
        </p:nvSpPr>
        <p:spPr>
          <a:xfrm>
            <a:off x="686389" y="3622259"/>
            <a:ext cx="1081922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Los estados más relevantes del personaje u objeto a animar se denominan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cuadros clave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(</a:t>
            </a:r>
            <a:r>
              <a:rPr lang="es-AR" sz="2200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keyframes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) y tienen asociados una serie de parámetros que los definen.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246D9EE-D62D-AE13-7C25-0AC265EA7F8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2764" y="3651166"/>
            <a:ext cx="21600" cy="72000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5CBC40CD-A8BD-A16B-35C7-55F5D7A81635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5886" y="5164133"/>
            <a:ext cx="21600" cy="720000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7C5A5A5C-B608-C0B6-A65D-C888676BD180}"/>
              </a:ext>
            </a:extLst>
          </p:cNvPr>
          <p:cNvSpPr/>
          <p:nvPr/>
        </p:nvSpPr>
        <p:spPr>
          <a:xfrm>
            <a:off x="-1311900" y="1927654"/>
            <a:ext cx="1271614" cy="426504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21996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ANIMACIÓN CUADRO POR CUADRO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276829" y="-2278014"/>
            <a:ext cx="25397" cy="6624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2401F4D-606C-B3CD-97A4-1043A638E3D5}"/>
              </a:ext>
            </a:extLst>
          </p:cNvPr>
          <p:cNvSpPr txBox="1"/>
          <p:nvPr/>
        </p:nvSpPr>
        <p:spPr>
          <a:xfrm>
            <a:off x="686389" y="2098260"/>
            <a:ext cx="1081922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La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animación 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 por cuadro (o Stop-</a:t>
            </a:r>
            <a:r>
              <a:rPr lang="es-AR" sz="2200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Motion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) se compone por múltiples fotografías o ilustraciones que cambian en pequeños incrementos de tiempo.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CF6137C-EB90-B4CC-9CDA-3F7118C8AAA6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2764" y="2126835"/>
            <a:ext cx="21600" cy="720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4288F62-17BA-510B-310C-FB8A72F2DE0B}"/>
              </a:ext>
            </a:extLst>
          </p:cNvPr>
          <p:cNvSpPr txBox="1"/>
          <p:nvPr/>
        </p:nvSpPr>
        <p:spPr>
          <a:xfrm>
            <a:off x="686389" y="3622259"/>
            <a:ext cx="1081922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Los estados más relevantes del personaje u objeto a animar se denominan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cuadros clave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(</a:t>
            </a:r>
            <a:r>
              <a:rPr lang="es-AR" sz="2200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keyframes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) y tienen asociados una serie de parámetros que los definen.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4246D9EE-D62D-AE13-7C25-0AC265EA7F8D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2764" y="3651166"/>
            <a:ext cx="21600" cy="7200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74797F3B-0601-2667-3020-3336B6C0146E}"/>
              </a:ext>
            </a:extLst>
          </p:cNvPr>
          <p:cNvSpPr txBox="1"/>
          <p:nvPr/>
        </p:nvSpPr>
        <p:spPr>
          <a:xfrm>
            <a:off x="686389" y="5146258"/>
            <a:ext cx="1081922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 su vez los parámetros tienen establecidos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valores clave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que definen el comportamiento del personaje a lo largo del tiempo que durará la animación.</a:t>
            </a:r>
            <a:endParaRPr lang="es-AR" sz="2200" b="1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E0E0A4C-07DE-C44E-765D-F03A12716583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2764" y="5164133"/>
            <a:ext cx="21600" cy="720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60B6B0D6-3660-C130-2B21-0E4ECA9D6F8F}"/>
              </a:ext>
            </a:extLst>
          </p:cNvPr>
          <p:cNvSpPr/>
          <p:nvPr/>
        </p:nvSpPr>
        <p:spPr>
          <a:xfrm>
            <a:off x="-3733799" y="1927654"/>
            <a:ext cx="4322164" cy="426504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53585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CF6137C-EB90-B4CC-9CDA-3F7118C8AAA6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202933" y="2126835"/>
            <a:ext cx="21600" cy="720000"/>
          </a:xfrm>
          <a:prstGeom prst="rect">
            <a:avLst/>
          </a:prstGeom>
          <a:solidFill>
            <a:schemeClr val="dk1"/>
          </a:solidFill>
          <a:effectLst>
            <a:glow rad="127000">
              <a:schemeClr val="accent1">
                <a:alpha val="0"/>
              </a:schemeClr>
            </a:glow>
          </a:effec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E0E0A4C-07DE-C44E-765D-F03A1271658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202933" y="5164133"/>
            <a:ext cx="21600" cy="720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VALORES CLAVE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10066714" y="-496014"/>
            <a:ext cx="25397" cy="3060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246D9EE-D62D-AE13-7C25-0AC265EA7F8D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636489" y="2126835"/>
            <a:ext cx="1270" cy="3780000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71F2C739-7B07-C87E-D390-6718963EF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817" y="1626278"/>
            <a:ext cx="8307445" cy="4443517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60B6B0D6-3660-C130-2B21-0E4ECA9D6F8F}"/>
              </a:ext>
            </a:extLst>
          </p:cNvPr>
          <p:cNvSpPr/>
          <p:nvPr/>
        </p:nvSpPr>
        <p:spPr>
          <a:xfrm>
            <a:off x="9358032" y="1927654"/>
            <a:ext cx="5259407" cy="426504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793753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VALORES CLAVE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10066714" y="-496014"/>
            <a:ext cx="25397" cy="306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2098260"/>
            <a:ext cx="10819221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valores clave 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pueden representar: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Cambio en la posición del personaje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Deformación de alguna parte del cuerpo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Cambio en las expresiones faciales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Modificación en el color de la ropa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Cambios en las luces o propiedades de la cámara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latin typeface="Roboto" pitchFamily="2" charset="0"/>
                <a:ea typeface="Roboto" pitchFamily="2" charset="0"/>
              </a:rPr>
              <a:t>Solo los </a:t>
            </a:r>
            <a:r>
              <a:rPr lang="es-AR" sz="2200" b="1" dirty="0">
                <a:latin typeface="Roboto" pitchFamily="2" charset="0"/>
                <a:ea typeface="Roboto" pitchFamily="2" charset="0"/>
              </a:rPr>
              <a:t>parámetros importantes </a:t>
            </a:r>
            <a:r>
              <a:rPr lang="es-AR" sz="2200" dirty="0">
                <a:latin typeface="Roboto" pitchFamily="2" charset="0"/>
                <a:ea typeface="Roboto" pitchFamily="2" charset="0"/>
              </a:rPr>
              <a:t>que queremos variar a lo largo de la animación tendrán valores claves asociados.</a:t>
            </a:r>
            <a:endParaRPr lang="es-AR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A655CA6B-4367-A5FE-9D7D-E8C6A4168BE3}"/>
              </a:ext>
            </a:extLst>
          </p:cNvPr>
          <p:cNvGrpSpPr/>
          <p:nvPr/>
        </p:nvGrpSpPr>
        <p:grpSpPr>
          <a:xfrm>
            <a:off x="8503823" y="2054642"/>
            <a:ext cx="3042000" cy="2371632"/>
            <a:chOff x="8503823" y="2054642"/>
            <a:chExt cx="3042000" cy="2371632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DF8236DC-A3A4-C5F8-E847-0138131EB31D}"/>
                </a:ext>
              </a:extLst>
            </p:cNvPr>
            <p:cNvSpPr/>
            <p:nvPr/>
          </p:nvSpPr>
          <p:spPr>
            <a:xfrm>
              <a:off x="8503823" y="2054642"/>
              <a:ext cx="3042000" cy="2371632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22396D4E-E5C9-1BA7-1BC6-85AF1D67A5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0886" y="2098260"/>
              <a:ext cx="2964724" cy="22946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88101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VALORES CLAVE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10066714" y="-496014"/>
            <a:ext cx="25397" cy="306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2098260"/>
            <a:ext cx="10819221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valores clave 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pueden representar: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Cambio en la posición del personaje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Deformación de alguna parte del cuerpo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Cambio en las expresiones faciales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Modificación en el color de la ropa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Cambios en las luces o propiedades de la cámara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Solo los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parámetros importantes 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que queremos variar a lo largo de la animación tendrán valores claves asociados.</a:t>
            </a:r>
            <a:endParaRPr lang="es-AR" dirty="0">
              <a:solidFill>
                <a:schemeClr val="bg1"/>
              </a:solidFill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CCF705BF-C842-2542-848E-42111FCA2329}"/>
              </a:ext>
            </a:extLst>
          </p:cNvPr>
          <p:cNvGrpSpPr/>
          <p:nvPr/>
        </p:nvGrpSpPr>
        <p:grpSpPr>
          <a:xfrm>
            <a:off x="8503823" y="2054642"/>
            <a:ext cx="3042000" cy="2371632"/>
            <a:chOff x="8503823" y="2054642"/>
            <a:chExt cx="3042000" cy="2371632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2A462031-5AF5-F258-47D4-4D9E6FB4B382}"/>
                </a:ext>
              </a:extLst>
            </p:cNvPr>
            <p:cNvSpPr/>
            <p:nvPr/>
          </p:nvSpPr>
          <p:spPr>
            <a:xfrm>
              <a:off x="8503823" y="2054642"/>
              <a:ext cx="3042000" cy="2371632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A1C737C9-3E27-2B8A-A896-AA484EE264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0886" y="2098260"/>
              <a:ext cx="2964724" cy="22946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6105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4A7305E-8BEB-0F40-ED62-C269D472B67F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VALORES CLAVE - INTERPOLACIÓN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397429" y="-2170014"/>
            <a:ext cx="25397" cy="6408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5308809-77D3-51AF-FE9B-EBEE8B5D10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5957" y="1966887"/>
            <a:ext cx="4360085" cy="436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953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VALORES CLAVE - INTERPOLACIÓN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397429" y="-2170014"/>
            <a:ext cx="25397" cy="6408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2063426"/>
            <a:ext cx="108192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Como los valores claves no siempre se modifican en cada cuadro, debemos decidir que hacer en los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cuadros intermedios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La idea es lograr una animación lo mas fluida y natural posible, para obtener esto debemos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interpolar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los valores clave.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Existen varios tipos de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interpolaciones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, como pueden ser: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Interpolación lineal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Interpolación por curvas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Interpolación geométrica (o </a:t>
            </a:r>
            <a:r>
              <a:rPr lang="es-AR" sz="2200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morphing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geométrico)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F4836B3-017B-FD9A-64F8-8DD548176FA3}"/>
              </a:ext>
            </a:extLst>
          </p:cNvPr>
          <p:cNvSpPr/>
          <p:nvPr/>
        </p:nvSpPr>
        <p:spPr>
          <a:xfrm>
            <a:off x="0" y="2905125"/>
            <a:ext cx="12192000" cy="39528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30699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VALORES CLAVE - INTERPOLACIÓN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397429" y="-2170014"/>
            <a:ext cx="25397" cy="6408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2063426"/>
            <a:ext cx="108192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Como los valores claves no siempre se modifican en cada cuadro, debemos decidir que hacer en los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cuadros intermedios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La idea es lograr una animación lo mas fluida y natural posible, para obtener esto debemos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interpolar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los valores clave.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Existen varios tipos de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interpolaciones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, como pueden ser: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Interpolación lineal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Interpolación por curvas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Interpolación geométrica (o </a:t>
            </a:r>
            <a:r>
              <a:rPr lang="es-AR" sz="2200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morphing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geométrico)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F4836B3-017B-FD9A-64F8-8DD548176FA3}"/>
              </a:ext>
            </a:extLst>
          </p:cNvPr>
          <p:cNvSpPr/>
          <p:nvPr/>
        </p:nvSpPr>
        <p:spPr>
          <a:xfrm>
            <a:off x="0" y="4010025"/>
            <a:ext cx="12192000" cy="28479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94180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VALORES CLAVE - INTERPOLACIÓN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397429" y="-2170014"/>
            <a:ext cx="25397" cy="6408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2063426"/>
            <a:ext cx="108192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Como los valores claves no siempre se modifican en cada cuadro, debemos decidir que hacer en los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cuadros intermedios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La idea es lograr una animación lo mas fluida y natural posible, para obtener esto debemos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interpolar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los valores clave.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Existen varios tipos de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interpolaciones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, como pueden ser: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Interpolación lineal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Interpolación por curvas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Interpolación geométrica (o </a:t>
            </a:r>
            <a:r>
              <a:rPr lang="es-AR" sz="2200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morphing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 geométrico)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F4836B3-017B-FD9A-64F8-8DD548176FA3}"/>
              </a:ext>
            </a:extLst>
          </p:cNvPr>
          <p:cNvSpPr/>
          <p:nvPr/>
        </p:nvSpPr>
        <p:spPr>
          <a:xfrm>
            <a:off x="0" y="5912400"/>
            <a:ext cx="12192000" cy="945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8947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INTERPOLACIÓN LINEAL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378060" y="-1198014"/>
            <a:ext cx="25397" cy="4464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8" y="1668217"/>
            <a:ext cx="1081922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Este tipo de interpolación es la más básica de todas, simplemente se promedian los valores de los parámetros para los cuadros intermedios.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Para la mayoría de los casos, no da sensación de realismo a la animación, ya que los cambios no se generan de forma tan suave.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1F0ADE90-2F30-D97D-59F6-1BF8E106E3C8}"/>
              </a:ext>
            </a:extLst>
          </p:cNvPr>
          <p:cNvGrpSpPr/>
          <p:nvPr/>
        </p:nvGrpSpPr>
        <p:grpSpPr>
          <a:xfrm>
            <a:off x="4276724" y="3578564"/>
            <a:ext cx="3638550" cy="3219451"/>
            <a:chOff x="4248150" y="3578564"/>
            <a:chExt cx="3638550" cy="3219451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06CD4AA5-5AA5-2826-9B33-E3D6383FB217}"/>
                </a:ext>
              </a:extLst>
            </p:cNvPr>
            <p:cNvSpPr/>
            <p:nvPr/>
          </p:nvSpPr>
          <p:spPr>
            <a:xfrm>
              <a:off x="4448173" y="3845529"/>
              <a:ext cx="3297600" cy="2640996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B6BB5EED-E381-E7DC-B92E-CA6C68A1C8CB}"/>
                </a:ext>
              </a:extLst>
            </p:cNvPr>
            <p:cNvGrpSpPr/>
            <p:nvPr/>
          </p:nvGrpSpPr>
          <p:grpSpPr>
            <a:xfrm>
              <a:off x="4248150" y="3578564"/>
              <a:ext cx="3638550" cy="3219451"/>
              <a:chOff x="4248150" y="3578564"/>
              <a:chExt cx="3638550" cy="3219451"/>
            </a:xfrm>
          </p:grpSpPr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47D43C25-E352-E0EB-F74A-5B5520B404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86273" y="3578564"/>
                <a:ext cx="3219451" cy="3219451"/>
              </a:xfrm>
              <a:prstGeom prst="rect">
                <a:avLst/>
              </a:prstGeom>
            </p:spPr>
          </p:pic>
          <p:sp>
            <p:nvSpPr>
              <p:cNvPr id="6" name="Rectángulo 5">
                <a:extLst>
                  <a:ext uri="{FF2B5EF4-FFF2-40B4-BE49-F238E27FC236}">
                    <a16:creationId xmlns:a16="http://schemas.microsoft.com/office/drawing/2014/main" id="{6A33E8F4-731F-F330-72FC-EABAFAE99314}"/>
                  </a:ext>
                </a:extLst>
              </p:cNvPr>
              <p:cNvSpPr/>
              <p:nvPr/>
            </p:nvSpPr>
            <p:spPr>
              <a:xfrm>
                <a:off x="4248150" y="6477000"/>
                <a:ext cx="3638550" cy="3210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A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9952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9675" y="1198563"/>
            <a:ext cx="9144000" cy="2387600"/>
          </a:xfrm>
        </p:spPr>
        <p:txBody>
          <a:bodyPr>
            <a:normAutofit/>
            <a:scene3d>
              <a:camera prst="orthographicFront">
                <a:rot lat="600000" lon="0" rev="0"/>
              </a:camera>
              <a:lightRig rig="threePt" dir="t"/>
            </a:scene3d>
          </a:bodyPr>
          <a:lstStyle/>
          <a:p>
            <a:pPr algn="l"/>
            <a:r>
              <a:rPr lang="es-AR" sz="5400" b="1" dirty="0">
                <a:solidFill>
                  <a:schemeClr val="bg1"/>
                </a:solidFill>
                <a:effectLst>
                  <a:glow>
                    <a:schemeClr val="accent1">
                      <a:alpha val="0"/>
                    </a:schemeClr>
                  </a:glow>
                </a:effectLst>
                <a:latin typeface="Univers" panose="020B0503020202020204" pitchFamily="34" charset="0"/>
              </a:rPr>
              <a:t>ANIMACIÓN CUADRO</a:t>
            </a:r>
            <a:br>
              <a:rPr lang="es-AR" sz="5400" b="1" dirty="0">
                <a:solidFill>
                  <a:schemeClr val="bg1"/>
                </a:solidFill>
                <a:effectLst>
                  <a:glow>
                    <a:schemeClr val="accent1">
                      <a:alpha val="0"/>
                    </a:schemeClr>
                  </a:glow>
                </a:effectLst>
                <a:latin typeface="Univers" panose="020B0503020202020204" pitchFamily="34" charset="0"/>
              </a:rPr>
            </a:br>
            <a:r>
              <a:rPr lang="es-AR" sz="5400" b="1" dirty="0">
                <a:solidFill>
                  <a:schemeClr val="bg1"/>
                </a:solidFill>
                <a:effectLst>
                  <a:glow>
                    <a:schemeClr val="accent1">
                      <a:alpha val="0"/>
                    </a:schemeClr>
                  </a:glow>
                </a:effectLst>
                <a:latin typeface="Univers" panose="020B0503020202020204" pitchFamily="34" charset="0"/>
              </a:rPr>
              <a:t>POR CUADRO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25C25D5-3F01-AD9D-6A89-DDA4D7044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9675" y="4102768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s-AR" sz="1800" dirty="0">
                <a:solidFill>
                  <a:schemeClr val="bg1"/>
                </a:solidFill>
                <a:latin typeface="Univers" panose="020B0503020202020204" pitchFamily="34" charset="0"/>
              </a:rPr>
              <a:t>FACUNDO BERNARDINI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ECEA9D9-8046-53A0-0F80-F4648247663C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2027" y="967896"/>
            <a:ext cx="36000" cy="5897143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50AE2872-42AD-A868-C173-91ACBE7DF869}"/>
              </a:ext>
            </a:extLst>
          </p:cNvPr>
          <p:cNvSpPr/>
          <p:nvPr/>
        </p:nvSpPr>
        <p:spPr>
          <a:xfrm>
            <a:off x="-5343973" y="-1"/>
            <a:ext cx="6096000" cy="685800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93976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INTERPOLACIÓN MEDIANTE CURVAS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184803" y="-2386014"/>
            <a:ext cx="25397" cy="6840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3042" y="1742664"/>
            <a:ext cx="108192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En este caso los valores intermedios generados dependerán de la curva asociada, produciendo animaciones más suaves y realistas.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Usualmente se emplean para representar movimientos de aceleración o frenado, como puede ser la caída de una pelota o el frenado de un auto. 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AF11786-BFEB-AE07-DBC0-5F1E2F43179F}"/>
              </a:ext>
            </a:extLst>
          </p:cNvPr>
          <p:cNvSpPr/>
          <p:nvPr/>
        </p:nvSpPr>
        <p:spPr>
          <a:xfrm>
            <a:off x="864168" y="4126020"/>
            <a:ext cx="2592000" cy="2102914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40AE93E5-D11C-2C08-AD70-80BCEF9CCF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65" y="3917118"/>
            <a:ext cx="2508208" cy="2508208"/>
          </a:xfrm>
          <a:prstGeom prst="rect">
            <a:avLst/>
          </a:prstGeom>
        </p:spPr>
      </p:pic>
      <p:grpSp>
        <p:nvGrpSpPr>
          <p:cNvPr id="19" name="Grupo 18">
            <a:extLst>
              <a:ext uri="{FF2B5EF4-FFF2-40B4-BE49-F238E27FC236}">
                <a16:creationId xmlns:a16="http://schemas.microsoft.com/office/drawing/2014/main" id="{47A8DF06-195B-3EE1-54D4-E5973F2DA54F}"/>
              </a:ext>
            </a:extLst>
          </p:cNvPr>
          <p:cNvGrpSpPr/>
          <p:nvPr/>
        </p:nvGrpSpPr>
        <p:grpSpPr>
          <a:xfrm>
            <a:off x="4746253" y="3917118"/>
            <a:ext cx="2700000" cy="2508208"/>
            <a:chOff x="4746253" y="3815476"/>
            <a:chExt cx="2700000" cy="2609850"/>
          </a:xfrm>
        </p:grpSpPr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4C843DE3-A490-98A7-6D43-9DB8046D4407}"/>
                </a:ext>
              </a:extLst>
            </p:cNvPr>
            <p:cNvSpPr/>
            <p:nvPr/>
          </p:nvSpPr>
          <p:spPr>
            <a:xfrm>
              <a:off x="4746253" y="4032842"/>
              <a:ext cx="2700000" cy="2196089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152BC103-961F-1256-0B11-BC636AAD92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91075" y="3815476"/>
              <a:ext cx="2609850" cy="2609850"/>
            </a:xfrm>
            <a:prstGeom prst="rect">
              <a:avLst/>
            </a:prstGeom>
          </p:spPr>
        </p:pic>
      </p:grpSp>
      <p:sp>
        <p:nvSpPr>
          <p:cNvPr id="20" name="Rectángulo 19">
            <a:extLst>
              <a:ext uri="{FF2B5EF4-FFF2-40B4-BE49-F238E27FC236}">
                <a16:creationId xmlns:a16="http://schemas.microsoft.com/office/drawing/2014/main" id="{534721C2-A0B2-3C18-2017-E92705A51D51}"/>
              </a:ext>
            </a:extLst>
          </p:cNvPr>
          <p:cNvSpPr/>
          <p:nvPr/>
        </p:nvSpPr>
        <p:spPr>
          <a:xfrm>
            <a:off x="8736338" y="4126019"/>
            <a:ext cx="2700000" cy="211056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84EDF836-3969-CD48-4DAD-A499F2D130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327" y="3917118"/>
            <a:ext cx="2609850" cy="2508208"/>
          </a:xfrm>
          <a:prstGeom prst="rect">
            <a:avLst/>
          </a:prstGeom>
        </p:spPr>
      </p:pic>
      <p:sp>
        <p:nvSpPr>
          <p:cNvPr id="21" name="Rectángulo 20">
            <a:extLst>
              <a:ext uri="{FF2B5EF4-FFF2-40B4-BE49-F238E27FC236}">
                <a16:creationId xmlns:a16="http://schemas.microsoft.com/office/drawing/2014/main" id="{A983446B-B1F3-AF85-A2CA-18688622BBA2}"/>
              </a:ext>
            </a:extLst>
          </p:cNvPr>
          <p:cNvSpPr/>
          <p:nvPr/>
        </p:nvSpPr>
        <p:spPr>
          <a:xfrm>
            <a:off x="438150" y="6178967"/>
            <a:ext cx="11315700" cy="476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95473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9A61586-CF4C-0326-9A70-D032C74B88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24" y="3524250"/>
            <a:ext cx="3333750" cy="333375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MORPHING GEOMÉTRICO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208784" y="-1324014"/>
            <a:ext cx="25397" cy="4716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1736310"/>
            <a:ext cx="108192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Este tipo de interpolación involucra dos objetos y su geometría, y no tanto otros parámetros como la posición o color.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Consiste en crear nuevos vértices en el objeto inicial e ir transformándolos a su posición final a medida que avanzan los cuadros clave.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246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MORPHING GEOMÉTRICO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208784" y="-1324014"/>
            <a:ext cx="25397" cy="4716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7B245FB3-00CE-0ADE-95F8-087BC707ED0E}"/>
              </a:ext>
            </a:extLst>
          </p:cNvPr>
          <p:cNvSpPr/>
          <p:nvPr/>
        </p:nvSpPr>
        <p:spPr>
          <a:xfrm>
            <a:off x="581025" y="1238251"/>
            <a:ext cx="11106928" cy="5619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081A93CE-0AE9-21E1-0141-62837902F6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775" y="1581669"/>
            <a:ext cx="5124450" cy="512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527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ALGUNOS PROBLEMAS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383972" y="-1162014"/>
            <a:ext cx="25397" cy="4392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1793460"/>
            <a:ext cx="108192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 la hora de querer crear un corto animado utilizando esta técnica de animación, se nos pueden presentar los siguientes problemas: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El proceso es bastante lento y algo tedioso, pudiendo llevar varias horas de trabajo para obtener una animación de unos pocos segundos de duración.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No es conveniente utilizar la luz del sol para iluminar la escena, ya que se notará como va cambiando una vez que creemos el video animado.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Si golpeamos o movemos la cámara por error, es probable que debamos volver a empezar a tomar las fotografías.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79DC192-9105-A9A9-3CC3-27E40475FAC9}"/>
              </a:ext>
            </a:extLst>
          </p:cNvPr>
          <p:cNvSpPr/>
          <p:nvPr/>
        </p:nvSpPr>
        <p:spPr>
          <a:xfrm>
            <a:off x="581025" y="3724275"/>
            <a:ext cx="11106928" cy="31337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65714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ALGUNOS PROBLEMAS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383972" y="-1162014"/>
            <a:ext cx="25397" cy="4392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1793460"/>
            <a:ext cx="108192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 la hora de querer crear un corto animado utilizando esta técnica de animación, se nos pueden presentar los siguientes problemas: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El proceso es bastante lento y algo tedioso, pudiendo llevar varias horas de trabajo para obtener una animación de unos pocos segundos de duración.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No es conveniente utilizar la luz del sol para iluminar la escena, ya que se notará como va cambiando una vez que creemos el video animado.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Si golpeamos o movemos la cámara por error, es probable que debamos volver a empezar a tomar las fotografías.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4E73E5BB-AD67-0E02-E499-FC7C4147F1E8}"/>
              </a:ext>
            </a:extLst>
          </p:cNvPr>
          <p:cNvSpPr/>
          <p:nvPr/>
        </p:nvSpPr>
        <p:spPr>
          <a:xfrm>
            <a:off x="581025" y="4781550"/>
            <a:ext cx="11106928" cy="20764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1626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ALGUNOS PROBLEMAS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383972" y="-1162014"/>
            <a:ext cx="25397" cy="4392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1793460"/>
            <a:ext cx="108192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 la hora de querer crear un corto animado utilizando esta técnica de animación, se nos pueden presentar los siguientes problemas: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El proceso es bastante lento y algo tedioso, pudiendo llevar varias horas de trabajo para obtener una animación de unos pocos segundos de duración.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No es conveniente utilizar la luz del sol para iluminar la escena, ya que se notará como va cambiando una vez que creemos el video animado.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Si golpeamos o movemos la cámara por error, es probable que debamos volver a empezar a tomar las fotografías.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7974F15-CA99-6B9B-CD28-B4F0E38D0831}"/>
              </a:ext>
            </a:extLst>
          </p:cNvPr>
          <p:cNvSpPr/>
          <p:nvPr/>
        </p:nvSpPr>
        <p:spPr>
          <a:xfrm>
            <a:off x="581025" y="5762625"/>
            <a:ext cx="11106928" cy="10953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90824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PRIMERA ANIMACIÓN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584447" y="-991014"/>
            <a:ext cx="25397" cy="4050000"/>
          </a:xfrm>
          <a:prstGeom prst="rect">
            <a:avLst/>
          </a:prstGeom>
        </p:spPr>
      </p:pic>
      <p:pic>
        <p:nvPicPr>
          <p:cNvPr id="6" name="Elementos multimedia en línea 5" title="Emile Cohl - Fantasmagorie 1908">
            <a:hlinkClick r:id="" action="ppaction://media"/>
            <a:extLst>
              <a:ext uri="{FF2B5EF4-FFF2-40B4-BE49-F238E27FC236}">
                <a16:creationId xmlns:a16="http://schemas.microsoft.com/office/drawing/2014/main" id="{30D20C64-C676-9B14-24A7-89421DCBF8A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1669431" y="1369379"/>
            <a:ext cx="8853138" cy="512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384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7A0280D2-AD27-51DC-5645-E17050916EC4}"/>
              </a:ext>
            </a:extLst>
          </p:cNvPr>
          <p:cNvGrpSpPr/>
          <p:nvPr/>
        </p:nvGrpSpPr>
        <p:grpSpPr>
          <a:xfrm>
            <a:off x="384242" y="2188369"/>
            <a:ext cx="11351516" cy="3126417"/>
            <a:chOff x="384242" y="2188369"/>
            <a:chExt cx="11351516" cy="3126417"/>
          </a:xfrm>
        </p:grpSpPr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AC48185F-A091-2B03-382F-D34E0ECBF316}"/>
                </a:ext>
              </a:extLst>
            </p:cNvPr>
            <p:cNvSpPr/>
            <p:nvPr/>
          </p:nvSpPr>
          <p:spPr>
            <a:xfrm>
              <a:off x="384242" y="2193586"/>
              <a:ext cx="5562000" cy="31212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EAAEF17C-B16A-AAAA-6ADA-A451DAA990B8}"/>
                </a:ext>
              </a:extLst>
            </p:cNvPr>
            <p:cNvSpPr/>
            <p:nvPr/>
          </p:nvSpPr>
          <p:spPr>
            <a:xfrm>
              <a:off x="6245758" y="2188369"/>
              <a:ext cx="5490000" cy="31248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dirty="0"/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17CBC45F-440C-BD1F-FDF2-4D29C56F51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1165" y="2235994"/>
              <a:ext cx="5466149" cy="3033712"/>
            </a:xfrm>
            <a:prstGeom prst="rect">
              <a:avLst/>
            </a:prstGeom>
          </p:spPr>
        </p:pic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8499ECE2-86F4-AD8A-608E-B1A84D3538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4687" y="2235994"/>
              <a:ext cx="5393266" cy="3033712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OTROS EJEMPLOS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877418" y="-676014"/>
            <a:ext cx="25397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941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CONCLUSIONES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10082151" y="-460014"/>
            <a:ext cx="25397" cy="2988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2231610"/>
            <a:ext cx="1081922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Si bien el método de animación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 por cuadro 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es bastante simple, fue el encargado de dar inicio a nuevas formas de animación mucho más complejas.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Con las cámaras y programas de postproducción actuales se pueden lograr cortos animados de excelente calidad, conservando la esencia que se buscaba en un principio,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dar vida a personajes y objetos inanimados.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897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REFERENCIAS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10304302" y="-244014"/>
            <a:ext cx="25397" cy="2556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1793460"/>
            <a:ext cx="108192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  <a:hlinkClick r:id="rId4"/>
              </a:rPr>
              <a:t>https://www.youtube.com/watch?v=aEAObel8yIE&amp;ab_channel=classiccartoon</a:t>
            </a: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  <a:hlinkClick r:id="rId5"/>
              </a:rPr>
              <a:t>https://hightechlowcost.org/guias-para-educadores/animacion-stop-motion/#:~:text=Stop%2DMotion%20(La%20Animaci%C3%B3n%20Cuadro,toman%20animaci%C3%B3n%20y%20crean%20movimiento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  <a:hlinkClick r:id="rId6"/>
              </a:rPr>
              <a:t>https://www.esdip.com/blog-escuela-de-arte/historia-de-la-animacion-los-primeros-pasos/#:~:text=No%20hubo%20que%20esperar%20demasiado,a%20partir%20de%20700%20ilustraciones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ACE93AE1-CEB7-BEC8-5118-2705248F1F7D}"/>
              </a:ext>
            </a:extLst>
          </p:cNvPr>
          <p:cNvSpPr/>
          <p:nvPr/>
        </p:nvSpPr>
        <p:spPr>
          <a:xfrm>
            <a:off x="238125" y="0"/>
            <a:ext cx="11687175" cy="4413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37517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772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600" b="1" dirty="0">
                <a:solidFill>
                  <a:schemeClr val="bg1"/>
                </a:solidFill>
                <a:latin typeface="Univers" panose="020B0503020202020204" pitchFamily="34" charset="0"/>
              </a:rPr>
              <a:t>INTRODUCCIÓN</a:t>
            </a:r>
            <a:endParaRPr lang="es-AR" sz="4000" b="1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A737826-39AF-1959-BCC7-9B18C6A4DE8D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799298" y="-730014"/>
            <a:ext cx="25397" cy="35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19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REFERENCIAS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10304302" y="-244014"/>
            <a:ext cx="25397" cy="2556000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D3179098-F7AD-0DE4-6091-3811AE52C339}"/>
              </a:ext>
            </a:extLst>
          </p:cNvPr>
          <p:cNvSpPr txBox="1"/>
          <p:nvPr/>
        </p:nvSpPr>
        <p:spPr>
          <a:xfrm>
            <a:off x="686389" y="1793460"/>
            <a:ext cx="1081922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  <a:hlinkClick r:id="rId4"/>
              </a:rPr>
              <a:t>https://www.youtube.com/watch?v=aEAObel8yIE&amp;ab_channel=classiccartoon</a:t>
            </a: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  <a:hlinkClick r:id="rId5"/>
              </a:rPr>
              <a:t>https://hightechlowcost.org/guias-para-educadores/animacion-stop-motion/#:~:text=Stop%2DMotion%20(La%20Animaci%C3%B3n%20Cuadro,toman%20animaci%C3%B3n%20y%20crean%20movimiento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  <a:hlinkClick r:id="rId6"/>
              </a:rPr>
              <a:t>https://www.esdip.com/blog-escuela-de-arte/historia-de-la-animacion-los-primeros-pasos/#:~:text=No%20hubo%20que%20esperar%20demasiado,a%20partir%20de%20700%20ilustraciones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.</a:t>
            </a: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  <a:p>
            <a:endParaRPr lang="es-AR" sz="22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4B67161-7AC5-F720-4589-862099541598}"/>
              </a:ext>
            </a:extLst>
          </p:cNvPr>
          <p:cNvSpPr/>
          <p:nvPr/>
        </p:nvSpPr>
        <p:spPr>
          <a:xfrm>
            <a:off x="238125" y="0"/>
            <a:ext cx="11687175" cy="55054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20196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772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600" b="1" dirty="0">
                <a:solidFill>
                  <a:schemeClr val="bg1"/>
                </a:solidFill>
                <a:latin typeface="Univers" panose="020B0503020202020204" pitchFamily="34" charset="0"/>
              </a:rPr>
              <a:t>INTRODUCCIÓN</a:t>
            </a:r>
            <a:endParaRPr lang="es-AR" sz="4000" b="1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A737826-39AF-1959-BCC7-9B18C6A4DE8D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799298" y="-730014"/>
            <a:ext cx="25397" cy="3528000"/>
          </a:xfrm>
          <a:prstGeom prst="rect">
            <a:avLst/>
          </a:prstGeom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786183A8-86DB-32EE-F67C-0DCF80734C96}"/>
              </a:ext>
            </a:extLst>
          </p:cNvPr>
          <p:cNvSpPr/>
          <p:nvPr/>
        </p:nvSpPr>
        <p:spPr>
          <a:xfrm>
            <a:off x="615621" y="1990725"/>
            <a:ext cx="3152773" cy="4305300"/>
          </a:xfrm>
          <a:prstGeom prst="roundRect">
            <a:avLst/>
          </a:prstGeom>
          <a:solidFill>
            <a:srgbClr val="FF2B0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9604646E-B08F-2110-E1F1-2590282D94B1}"/>
              </a:ext>
            </a:extLst>
          </p:cNvPr>
          <p:cNvSpPr/>
          <p:nvPr/>
        </p:nvSpPr>
        <p:spPr>
          <a:xfrm>
            <a:off x="4436270" y="1990725"/>
            <a:ext cx="3152773" cy="4305300"/>
          </a:xfrm>
          <a:prstGeom prst="roundRect">
            <a:avLst/>
          </a:prstGeom>
          <a:solidFill>
            <a:srgbClr val="B1F17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8E491229-D6F7-D2B3-09F8-24218D229783}"/>
              </a:ext>
            </a:extLst>
          </p:cNvPr>
          <p:cNvSpPr/>
          <p:nvPr/>
        </p:nvSpPr>
        <p:spPr>
          <a:xfrm>
            <a:off x="8256920" y="1990725"/>
            <a:ext cx="3152773" cy="430530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rgbClr val="204A8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76C1951-3607-6D67-EB29-34D140A1C8DF}"/>
              </a:ext>
            </a:extLst>
          </p:cNvPr>
          <p:cNvSpPr txBox="1"/>
          <p:nvPr/>
        </p:nvSpPr>
        <p:spPr>
          <a:xfrm>
            <a:off x="782307" y="2371725"/>
            <a:ext cx="280035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latin typeface="Roboto" pitchFamily="2" charset="0"/>
                <a:ea typeface="Roboto" pitchFamily="2" charset="0"/>
              </a:rPr>
              <a:t>La </a:t>
            </a:r>
            <a:r>
              <a:rPr lang="es-AR" sz="2100" b="1" dirty="0">
                <a:latin typeface="Roboto" pitchFamily="2" charset="0"/>
                <a:ea typeface="Roboto" pitchFamily="2" charset="0"/>
              </a:rPr>
              <a:t>animación </a:t>
            </a:r>
            <a:r>
              <a:rPr lang="es-AR" sz="2100" dirty="0">
                <a:latin typeface="Roboto" pitchFamily="2" charset="0"/>
                <a:ea typeface="Roboto" pitchFamily="2" charset="0"/>
              </a:rPr>
              <a:t>es una técnica empleada para dar sensación de movimiento a imágenes, dibujos u otro tipo de objetos inanimados.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CFA1D38-CBBA-3374-AF2C-58BDE753C3AA}"/>
              </a:ext>
            </a:extLst>
          </p:cNvPr>
          <p:cNvSpPr txBox="1"/>
          <p:nvPr/>
        </p:nvSpPr>
        <p:spPr>
          <a:xfrm>
            <a:off x="460709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latin typeface="Roboto" pitchFamily="2" charset="0"/>
                <a:ea typeface="Roboto" pitchFamily="2" charset="0"/>
              </a:rPr>
              <a:t>Surgiendo a finales del siglo XIX y principios del siglo XX, generó un </a:t>
            </a:r>
            <a:r>
              <a:rPr lang="es-AR" sz="2100" b="1" dirty="0">
                <a:latin typeface="Roboto" pitchFamily="2" charset="0"/>
                <a:ea typeface="Roboto" pitchFamily="2" charset="0"/>
              </a:rPr>
              <a:t>gran cambio </a:t>
            </a:r>
            <a:r>
              <a:rPr lang="es-AR" sz="2100" dirty="0">
                <a:latin typeface="Roboto" pitchFamily="2" charset="0"/>
                <a:ea typeface="Roboto" pitchFamily="2" charset="0"/>
              </a:rPr>
              <a:t>en la sociedad y su cultura, sorprendiéndonos constantemente por su rápida evolución.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6F5D19-E2D9-5D0E-EA2F-B2C26AD62F94}"/>
              </a:ext>
            </a:extLst>
          </p:cNvPr>
          <p:cNvSpPr txBox="1"/>
          <p:nvPr/>
        </p:nvSpPr>
        <p:spPr>
          <a:xfrm>
            <a:off x="843313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latin typeface="Roboto" pitchFamily="2" charset="0"/>
                <a:ea typeface="Roboto" pitchFamily="2" charset="0"/>
              </a:rPr>
              <a:t>En esta presentación abordaremos la técnica de animación </a:t>
            </a:r>
            <a:r>
              <a:rPr lang="es-AR" sz="2100" b="1" dirty="0">
                <a:latin typeface="Roboto" pitchFamily="2" charset="0"/>
                <a:ea typeface="Roboto" pitchFamily="2" charset="0"/>
              </a:rPr>
              <a:t>cuadro por cuadro</a:t>
            </a:r>
            <a:r>
              <a:rPr lang="es-AR" sz="2100" dirty="0">
                <a:latin typeface="Roboto" pitchFamily="2" charset="0"/>
                <a:ea typeface="Roboto" pitchFamily="2" charset="0"/>
              </a:rPr>
              <a:t>, siendo la más simple y la primera en surgir, pero sin dudas una de las mas importantes.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778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772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600" b="1" dirty="0">
                <a:solidFill>
                  <a:schemeClr val="bg1"/>
                </a:solidFill>
                <a:latin typeface="Univers" panose="020B0503020202020204" pitchFamily="34" charset="0"/>
              </a:rPr>
              <a:t>INTRODUCCIÓN</a:t>
            </a:r>
            <a:endParaRPr lang="es-AR" sz="4000" b="1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A737826-39AF-1959-BCC7-9B18C6A4DE8D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799298" y="-730014"/>
            <a:ext cx="25397" cy="3528000"/>
          </a:xfrm>
          <a:prstGeom prst="rect">
            <a:avLst/>
          </a:prstGeom>
        </p:spPr>
      </p:pic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786183A8-86DB-32EE-F67C-0DCF80734C96}"/>
              </a:ext>
            </a:extLst>
          </p:cNvPr>
          <p:cNvSpPr/>
          <p:nvPr/>
        </p:nvSpPr>
        <p:spPr>
          <a:xfrm>
            <a:off x="615621" y="1990725"/>
            <a:ext cx="3152773" cy="3972960"/>
          </a:xfrm>
          <a:prstGeom prst="roundRect">
            <a:avLst/>
          </a:prstGeom>
          <a:solidFill>
            <a:srgbClr val="FF2B0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76C1951-3607-6D67-EB29-34D140A1C8DF}"/>
              </a:ext>
            </a:extLst>
          </p:cNvPr>
          <p:cNvSpPr txBox="1"/>
          <p:nvPr/>
        </p:nvSpPr>
        <p:spPr>
          <a:xfrm>
            <a:off x="782307" y="2371725"/>
            <a:ext cx="280035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latin typeface="Roboto" pitchFamily="2" charset="0"/>
                <a:ea typeface="Roboto" pitchFamily="2" charset="0"/>
              </a:rPr>
              <a:t>La </a:t>
            </a:r>
            <a:r>
              <a:rPr lang="es-AR" sz="2100" b="1" dirty="0">
                <a:latin typeface="Roboto" pitchFamily="2" charset="0"/>
                <a:ea typeface="Roboto" pitchFamily="2" charset="0"/>
              </a:rPr>
              <a:t>animación </a:t>
            </a:r>
            <a:r>
              <a:rPr lang="es-AR" sz="2100" dirty="0">
                <a:latin typeface="Roboto" pitchFamily="2" charset="0"/>
                <a:ea typeface="Roboto" pitchFamily="2" charset="0"/>
              </a:rPr>
              <a:t>es una técnica empleada para dar sensación de movimiento a imágenes, dibujos u otro tipo de objetos inanimados.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CFA1D38-CBBA-3374-AF2C-58BDE753C3AA}"/>
              </a:ext>
            </a:extLst>
          </p:cNvPr>
          <p:cNvSpPr txBox="1"/>
          <p:nvPr/>
        </p:nvSpPr>
        <p:spPr>
          <a:xfrm>
            <a:off x="460709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latin typeface="Roboto" pitchFamily="2" charset="0"/>
                <a:ea typeface="Roboto" pitchFamily="2" charset="0"/>
              </a:rPr>
              <a:t>Surgiendo a finales del siglo XIX y principios del siglo XX, generó un </a:t>
            </a:r>
            <a:r>
              <a:rPr lang="es-AR" sz="2100" b="1" dirty="0">
                <a:latin typeface="Roboto" pitchFamily="2" charset="0"/>
                <a:ea typeface="Roboto" pitchFamily="2" charset="0"/>
              </a:rPr>
              <a:t>gran cambio </a:t>
            </a:r>
            <a:r>
              <a:rPr lang="es-AR" sz="2100" dirty="0">
                <a:latin typeface="Roboto" pitchFamily="2" charset="0"/>
                <a:ea typeface="Roboto" pitchFamily="2" charset="0"/>
              </a:rPr>
              <a:t>en la sociedad y su cultura, sorprendiéndonos constantemente por su rápida evolución.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6F5D19-E2D9-5D0E-EA2F-B2C26AD62F94}"/>
              </a:ext>
            </a:extLst>
          </p:cNvPr>
          <p:cNvSpPr txBox="1"/>
          <p:nvPr/>
        </p:nvSpPr>
        <p:spPr>
          <a:xfrm>
            <a:off x="843313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latin typeface="Roboto" pitchFamily="2" charset="0"/>
                <a:ea typeface="Roboto" pitchFamily="2" charset="0"/>
              </a:rPr>
              <a:t>En esta presentación abordaremos la técnica de animación </a:t>
            </a:r>
            <a:r>
              <a:rPr lang="es-AR" sz="2100" b="1" dirty="0">
                <a:latin typeface="Roboto" pitchFamily="2" charset="0"/>
                <a:ea typeface="Roboto" pitchFamily="2" charset="0"/>
              </a:rPr>
              <a:t>cuadro por cuadro</a:t>
            </a:r>
            <a:r>
              <a:rPr lang="es-AR" sz="2100" dirty="0">
                <a:latin typeface="Roboto" pitchFamily="2" charset="0"/>
                <a:ea typeface="Roboto" pitchFamily="2" charset="0"/>
              </a:rPr>
              <a:t>, siendo la más simple y la primera en surgir, pero sin dudas una de las mas importantes.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F68E2219-A9EA-67C0-88FD-D57B192362D1}"/>
              </a:ext>
            </a:extLst>
          </p:cNvPr>
          <p:cNvSpPr/>
          <p:nvPr/>
        </p:nvSpPr>
        <p:spPr>
          <a:xfrm>
            <a:off x="615621" y="1995580"/>
            <a:ext cx="3152773" cy="3952800"/>
          </a:xfrm>
          <a:prstGeom prst="roundRect">
            <a:avLst/>
          </a:prstGeom>
          <a:noFill/>
          <a:ln>
            <a:solidFill>
              <a:srgbClr val="FF2B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85461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4AEBC27-11E7-4BFD-5D4F-7C6B7825C669}"/>
              </a:ext>
            </a:extLst>
          </p:cNvPr>
          <p:cNvSpPr/>
          <p:nvPr/>
        </p:nvSpPr>
        <p:spPr>
          <a:xfrm>
            <a:off x="615621" y="1990725"/>
            <a:ext cx="3152773" cy="3972960"/>
          </a:xfrm>
          <a:prstGeom prst="roundRect">
            <a:avLst/>
          </a:prstGeom>
          <a:noFill/>
          <a:ln>
            <a:solidFill>
              <a:srgbClr val="FF2B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772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600" b="1" dirty="0">
                <a:solidFill>
                  <a:schemeClr val="bg1"/>
                </a:solidFill>
                <a:latin typeface="Univers" panose="020B0503020202020204" pitchFamily="34" charset="0"/>
              </a:rPr>
              <a:t>INTRODUCCIÓN</a:t>
            </a:r>
            <a:endParaRPr lang="es-AR" sz="4000" b="1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A737826-39AF-1959-BCC7-9B18C6A4DE8D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799298" y="-730014"/>
            <a:ext cx="25397" cy="3528000"/>
          </a:xfrm>
          <a:prstGeom prst="rect">
            <a:avLst/>
          </a:prstGeom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9604646E-B08F-2110-E1F1-2590282D94B1}"/>
              </a:ext>
            </a:extLst>
          </p:cNvPr>
          <p:cNvSpPr/>
          <p:nvPr/>
        </p:nvSpPr>
        <p:spPr>
          <a:xfrm>
            <a:off x="4436270" y="1990725"/>
            <a:ext cx="3152773" cy="3972960"/>
          </a:xfrm>
          <a:prstGeom prst="roundRect">
            <a:avLst/>
          </a:prstGeom>
          <a:solidFill>
            <a:srgbClr val="B1F17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76C1951-3607-6D67-EB29-34D140A1C8DF}"/>
              </a:ext>
            </a:extLst>
          </p:cNvPr>
          <p:cNvSpPr txBox="1"/>
          <p:nvPr/>
        </p:nvSpPr>
        <p:spPr>
          <a:xfrm>
            <a:off x="782307" y="2371725"/>
            <a:ext cx="280035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La </a:t>
            </a:r>
            <a:r>
              <a:rPr lang="es-AR" sz="21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animación </a:t>
            </a:r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es una técnica empleada para dar sensación de movimiento a imágenes, dibujos u otro tipo de objetos inanimados.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CFA1D38-CBBA-3374-AF2C-58BDE753C3AA}"/>
              </a:ext>
            </a:extLst>
          </p:cNvPr>
          <p:cNvSpPr txBox="1"/>
          <p:nvPr/>
        </p:nvSpPr>
        <p:spPr>
          <a:xfrm>
            <a:off x="460709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latin typeface="Roboto" pitchFamily="2" charset="0"/>
                <a:ea typeface="Roboto" pitchFamily="2" charset="0"/>
              </a:rPr>
              <a:t>Surgiendo a finales del siglo XIX y principios del siglo XX, generó un </a:t>
            </a:r>
            <a:r>
              <a:rPr lang="es-AR" sz="2100" b="1" dirty="0">
                <a:latin typeface="Roboto" pitchFamily="2" charset="0"/>
                <a:ea typeface="Roboto" pitchFamily="2" charset="0"/>
              </a:rPr>
              <a:t>gran cambio </a:t>
            </a:r>
            <a:r>
              <a:rPr lang="es-AR" sz="2100" dirty="0">
                <a:latin typeface="Roboto" pitchFamily="2" charset="0"/>
                <a:ea typeface="Roboto" pitchFamily="2" charset="0"/>
              </a:rPr>
              <a:t>en la sociedad y su cultura, sorprendiéndonos constantemente por su rápida evolución.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6F5D19-E2D9-5D0E-EA2F-B2C26AD62F94}"/>
              </a:ext>
            </a:extLst>
          </p:cNvPr>
          <p:cNvSpPr txBox="1"/>
          <p:nvPr/>
        </p:nvSpPr>
        <p:spPr>
          <a:xfrm>
            <a:off x="843313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latin typeface="Roboto" pitchFamily="2" charset="0"/>
                <a:ea typeface="Roboto" pitchFamily="2" charset="0"/>
              </a:rPr>
              <a:t>En esta presentación abordaremos la técnica de animación </a:t>
            </a:r>
            <a:r>
              <a:rPr lang="es-AR" sz="2100" b="1" dirty="0">
                <a:latin typeface="Roboto" pitchFamily="2" charset="0"/>
                <a:ea typeface="Roboto" pitchFamily="2" charset="0"/>
              </a:rPr>
              <a:t>cuadro por cuadro</a:t>
            </a:r>
            <a:r>
              <a:rPr lang="es-AR" sz="2100" dirty="0">
                <a:latin typeface="Roboto" pitchFamily="2" charset="0"/>
                <a:ea typeface="Roboto" pitchFamily="2" charset="0"/>
              </a:rPr>
              <a:t>, siendo la más simple y la primera en surgir, pero sin dudas una de las mas importantes.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E1BF69B8-E985-055B-7DC1-7DE869B9A4E4}"/>
              </a:ext>
            </a:extLst>
          </p:cNvPr>
          <p:cNvSpPr/>
          <p:nvPr/>
        </p:nvSpPr>
        <p:spPr>
          <a:xfrm>
            <a:off x="4436270" y="2009775"/>
            <a:ext cx="3152773" cy="3945600"/>
          </a:xfrm>
          <a:prstGeom prst="roundRect">
            <a:avLst/>
          </a:prstGeom>
          <a:noFill/>
          <a:ln>
            <a:solidFill>
              <a:srgbClr val="B1F177">
                <a:alpha val="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43974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9F8B9431-8077-1D9F-29DF-5B9F877D16C1}"/>
              </a:ext>
            </a:extLst>
          </p:cNvPr>
          <p:cNvSpPr/>
          <p:nvPr/>
        </p:nvSpPr>
        <p:spPr>
          <a:xfrm>
            <a:off x="8254659" y="2009775"/>
            <a:ext cx="3152773" cy="3945600"/>
          </a:xfrm>
          <a:prstGeom prst="roundRect">
            <a:avLst/>
          </a:prstGeom>
          <a:noFill/>
          <a:ln>
            <a:solidFill>
              <a:srgbClr val="204A88">
                <a:alpha val="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2208C52F-BA44-C450-CF3B-2312C600C33F}"/>
              </a:ext>
            </a:extLst>
          </p:cNvPr>
          <p:cNvSpPr/>
          <p:nvPr/>
        </p:nvSpPr>
        <p:spPr>
          <a:xfrm>
            <a:off x="4436270" y="1990725"/>
            <a:ext cx="3152773" cy="3972960"/>
          </a:xfrm>
          <a:prstGeom prst="roundRect">
            <a:avLst/>
          </a:prstGeom>
          <a:noFill/>
          <a:ln>
            <a:solidFill>
              <a:srgbClr val="B1F17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772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600" b="1" dirty="0">
                <a:solidFill>
                  <a:schemeClr val="bg1"/>
                </a:solidFill>
                <a:latin typeface="Univers" panose="020B0503020202020204" pitchFamily="34" charset="0"/>
              </a:rPr>
              <a:t>INTRODUCCIÓN</a:t>
            </a:r>
            <a:endParaRPr lang="es-AR" sz="4000" b="1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A737826-39AF-1959-BCC7-9B18C6A4DE8D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799298" y="-730014"/>
            <a:ext cx="25397" cy="3528000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8E491229-D6F7-D2B3-09F8-24218D229783}"/>
              </a:ext>
            </a:extLst>
          </p:cNvPr>
          <p:cNvSpPr/>
          <p:nvPr/>
        </p:nvSpPr>
        <p:spPr>
          <a:xfrm>
            <a:off x="8256920" y="1990725"/>
            <a:ext cx="3152773" cy="397296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rgbClr val="204A88">
                <a:alpha val="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76C1951-3607-6D67-EB29-34D140A1C8DF}"/>
              </a:ext>
            </a:extLst>
          </p:cNvPr>
          <p:cNvSpPr txBox="1"/>
          <p:nvPr/>
        </p:nvSpPr>
        <p:spPr>
          <a:xfrm>
            <a:off x="782307" y="2371725"/>
            <a:ext cx="280035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La </a:t>
            </a:r>
            <a:r>
              <a:rPr lang="es-AR" sz="21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animación </a:t>
            </a:r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es una técnica empleada para dar sensación de movimiento a imágenes, dibujos u otro tipo de objetos inanimados.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CFA1D38-CBBA-3374-AF2C-58BDE753C3AA}"/>
              </a:ext>
            </a:extLst>
          </p:cNvPr>
          <p:cNvSpPr txBox="1"/>
          <p:nvPr/>
        </p:nvSpPr>
        <p:spPr>
          <a:xfrm>
            <a:off x="460709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Surgiendo a finales del siglo XIX y principios del siglo XX, generó un </a:t>
            </a:r>
            <a:r>
              <a:rPr lang="es-AR" sz="21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gran cambio </a:t>
            </a:r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en la sociedad y su cultura, sorprendiéndonos constantemente por su rápida evolución.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6F5D19-E2D9-5D0E-EA2F-B2C26AD62F94}"/>
              </a:ext>
            </a:extLst>
          </p:cNvPr>
          <p:cNvSpPr txBox="1"/>
          <p:nvPr/>
        </p:nvSpPr>
        <p:spPr>
          <a:xfrm>
            <a:off x="843313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latin typeface="Roboto" pitchFamily="2" charset="0"/>
                <a:ea typeface="Roboto" pitchFamily="2" charset="0"/>
              </a:rPr>
              <a:t>En esta presentación abordaremos la técnica de animación </a:t>
            </a:r>
            <a:r>
              <a:rPr lang="es-AR" sz="2100" b="1" dirty="0">
                <a:latin typeface="Roboto" pitchFamily="2" charset="0"/>
                <a:ea typeface="Roboto" pitchFamily="2" charset="0"/>
              </a:rPr>
              <a:t>cuadro por cuadro</a:t>
            </a:r>
            <a:r>
              <a:rPr lang="es-AR" sz="2100" dirty="0">
                <a:latin typeface="Roboto" pitchFamily="2" charset="0"/>
                <a:ea typeface="Roboto" pitchFamily="2" charset="0"/>
              </a:rPr>
              <a:t>, siendo la más simple y la primera en surgir, pero sin dudas una de las mas importantes.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843B6957-F68E-D3CC-7781-552042A76DDF}"/>
              </a:ext>
            </a:extLst>
          </p:cNvPr>
          <p:cNvSpPr/>
          <p:nvPr/>
        </p:nvSpPr>
        <p:spPr>
          <a:xfrm>
            <a:off x="615621" y="1990725"/>
            <a:ext cx="3152773" cy="3972960"/>
          </a:xfrm>
          <a:prstGeom prst="roundRect">
            <a:avLst/>
          </a:prstGeom>
          <a:noFill/>
          <a:ln>
            <a:solidFill>
              <a:srgbClr val="FF2B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25906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13DBBD67-15B8-D763-6B2B-91337EEBEC19}"/>
              </a:ext>
            </a:extLst>
          </p:cNvPr>
          <p:cNvSpPr/>
          <p:nvPr/>
        </p:nvSpPr>
        <p:spPr>
          <a:xfrm>
            <a:off x="8256920" y="1990725"/>
            <a:ext cx="3152773" cy="3972960"/>
          </a:xfrm>
          <a:prstGeom prst="roundRect">
            <a:avLst/>
          </a:prstGeom>
          <a:noFill/>
          <a:ln w="15875">
            <a:solidFill>
              <a:srgbClr val="204A8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9F8B9431-8077-1D9F-29DF-5B9F877D16C1}"/>
              </a:ext>
            </a:extLst>
          </p:cNvPr>
          <p:cNvSpPr/>
          <p:nvPr/>
        </p:nvSpPr>
        <p:spPr>
          <a:xfrm>
            <a:off x="8254659" y="2009775"/>
            <a:ext cx="3152773" cy="3945600"/>
          </a:xfrm>
          <a:prstGeom prst="roundRect">
            <a:avLst/>
          </a:prstGeom>
          <a:noFill/>
          <a:ln>
            <a:solidFill>
              <a:srgbClr val="204A88">
                <a:alpha val="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2208C52F-BA44-C450-CF3B-2312C600C33F}"/>
              </a:ext>
            </a:extLst>
          </p:cNvPr>
          <p:cNvSpPr/>
          <p:nvPr/>
        </p:nvSpPr>
        <p:spPr>
          <a:xfrm>
            <a:off x="4436270" y="1990725"/>
            <a:ext cx="3152773" cy="3972960"/>
          </a:xfrm>
          <a:prstGeom prst="roundRect">
            <a:avLst/>
          </a:prstGeom>
          <a:noFill/>
          <a:ln>
            <a:solidFill>
              <a:srgbClr val="B1F17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772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600" b="1" dirty="0">
                <a:solidFill>
                  <a:schemeClr val="bg1"/>
                </a:solidFill>
                <a:latin typeface="Univers" panose="020B0503020202020204" pitchFamily="34" charset="0"/>
              </a:rPr>
              <a:t>INTRODUCCIÓN</a:t>
            </a:r>
            <a:endParaRPr lang="es-AR" sz="4000" b="1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A737826-39AF-1959-BCC7-9B18C6A4DE8D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9799298" y="-730014"/>
            <a:ext cx="25397" cy="3528000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8E491229-D6F7-D2B3-09F8-24218D229783}"/>
              </a:ext>
            </a:extLst>
          </p:cNvPr>
          <p:cNvSpPr/>
          <p:nvPr/>
        </p:nvSpPr>
        <p:spPr>
          <a:xfrm>
            <a:off x="12352670" y="1990725"/>
            <a:ext cx="3152773" cy="3972960"/>
          </a:xfrm>
          <a:prstGeom prst="roundRect">
            <a:avLst/>
          </a:prstGeom>
          <a:solidFill>
            <a:schemeClr val="accent5">
              <a:lumMod val="75000"/>
              <a:alpha val="5000"/>
            </a:schemeClr>
          </a:solidFill>
          <a:ln>
            <a:solidFill>
              <a:srgbClr val="204A88">
                <a:alpha val="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76C1951-3607-6D67-EB29-34D140A1C8DF}"/>
              </a:ext>
            </a:extLst>
          </p:cNvPr>
          <p:cNvSpPr txBox="1"/>
          <p:nvPr/>
        </p:nvSpPr>
        <p:spPr>
          <a:xfrm>
            <a:off x="782307" y="2371725"/>
            <a:ext cx="280035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La </a:t>
            </a:r>
            <a:r>
              <a:rPr lang="es-AR" sz="21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animación </a:t>
            </a:r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es una técnica empleada para dar sensación de movimiento a imágenes, dibujos u otro tipo de objetos inanimados.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CFA1D38-CBBA-3374-AF2C-58BDE753C3AA}"/>
              </a:ext>
            </a:extLst>
          </p:cNvPr>
          <p:cNvSpPr txBox="1"/>
          <p:nvPr/>
        </p:nvSpPr>
        <p:spPr>
          <a:xfrm>
            <a:off x="460709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Surgiendo a finales del siglo XIX y principios del siglo XX, generó un </a:t>
            </a:r>
            <a:r>
              <a:rPr lang="es-AR" sz="21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gran cambio </a:t>
            </a:r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en la sociedad y su cultura, sorprendiéndonos constantemente por su rápida evolución.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56F5D19-E2D9-5D0E-EA2F-B2C26AD62F94}"/>
              </a:ext>
            </a:extLst>
          </p:cNvPr>
          <p:cNvSpPr txBox="1"/>
          <p:nvPr/>
        </p:nvSpPr>
        <p:spPr>
          <a:xfrm>
            <a:off x="8433131" y="2371725"/>
            <a:ext cx="280035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En esta presentación abordaremos la técnica de animación </a:t>
            </a:r>
            <a:r>
              <a:rPr lang="es-AR" sz="21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 por cuadro</a:t>
            </a:r>
            <a:r>
              <a:rPr lang="es-AR" sz="21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, siendo la más simple y la primera en surgir, pero sin dudas una de las mas importantes.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843B6957-F68E-D3CC-7781-552042A76DDF}"/>
              </a:ext>
            </a:extLst>
          </p:cNvPr>
          <p:cNvSpPr/>
          <p:nvPr/>
        </p:nvSpPr>
        <p:spPr>
          <a:xfrm>
            <a:off x="615621" y="1990725"/>
            <a:ext cx="3152773" cy="3972960"/>
          </a:xfrm>
          <a:prstGeom prst="roundRect">
            <a:avLst/>
          </a:prstGeom>
          <a:noFill/>
          <a:ln>
            <a:solidFill>
              <a:srgbClr val="FF2B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34132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ANIMACIÓN CUADRO POR CUADRO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276829" y="-2278014"/>
            <a:ext cx="25397" cy="6624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D2FEF62-5585-343A-DD37-8A1586DB2CFF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1600" y="2136360"/>
            <a:ext cx="21600" cy="720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C60E63A-806C-646C-5282-0530412E1C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857" y="2698841"/>
            <a:ext cx="5714286" cy="1460317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538FC125-4FFD-1B26-3BAD-C4D5DC079311}"/>
              </a:ext>
            </a:extLst>
          </p:cNvPr>
          <p:cNvSpPr/>
          <p:nvPr/>
        </p:nvSpPr>
        <p:spPr>
          <a:xfrm>
            <a:off x="12409820" y="1990725"/>
            <a:ext cx="3152773" cy="3972960"/>
          </a:xfrm>
          <a:prstGeom prst="roundRect">
            <a:avLst/>
          </a:prstGeom>
          <a:solidFill>
            <a:schemeClr val="accent5">
              <a:lumMod val="7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35845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E95040-F337-650D-D4BE-B2A30E53C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3953" y="151881"/>
            <a:ext cx="9144000" cy="945600"/>
          </a:xfrm>
        </p:spPr>
        <p:txBody>
          <a:bodyPr>
            <a:normAutofit/>
          </a:bodyPr>
          <a:lstStyle/>
          <a:p>
            <a:pPr algn="r"/>
            <a:r>
              <a:rPr lang="es-AR" sz="3200" b="1" spc="-150" dirty="0">
                <a:solidFill>
                  <a:schemeClr val="bg1"/>
                </a:solidFill>
                <a:latin typeface="Univers" panose="020B0503020202020204" pitchFamily="34" charset="0"/>
              </a:rPr>
              <a:t>ANIMACIÓN CUADRO POR CUADRO</a:t>
            </a:r>
            <a:endParaRPr lang="es-AR" sz="3600" b="1" spc="-150" dirty="0">
              <a:solidFill>
                <a:schemeClr val="bg1"/>
              </a:solidFill>
              <a:latin typeface="Univers" panose="020B0503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53077DA-A043-9E5F-AF68-AD9CBA24A622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8276829" y="-2278014"/>
            <a:ext cx="25397" cy="6624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2401F4D-606C-B3CD-97A4-1043A638E3D5}"/>
              </a:ext>
            </a:extLst>
          </p:cNvPr>
          <p:cNvSpPr txBox="1"/>
          <p:nvPr/>
        </p:nvSpPr>
        <p:spPr>
          <a:xfrm>
            <a:off x="686389" y="2098260"/>
            <a:ext cx="1081922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La </a:t>
            </a:r>
            <a:r>
              <a:rPr lang="es-AR" sz="22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animación 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cuadro por cuadro (o Stop-</a:t>
            </a:r>
            <a:r>
              <a:rPr lang="es-AR" sz="2200" dirty="0" err="1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Motion</a:t>
            </a:r>
            <a:r>
              <a:rPr lang="es-AR" sz="22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) se compone por múltiples fotografías o ilustraciones que cambian en pequeños incrementos de tiempo.</a:t>
            </a:r>
          </a:p>
          <a:p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CF6137C-EB90-B4CC-9CDA-3F7118C8AAA6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2764" y="2126835"/>
            <a:ext cx="21600" cy="720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B4DAC2C-14C4-2F32-535B-52CE67EDE858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3316" y="3651166"/>
            <a:ext cx="216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801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1806</Words>
  <Application>Microsoft Office PowerPoint</Application>
  <PresentationFormat>Panorámica</PresentationFormat>
  <Paragraphs>177</Paragraphs>
  <Slides>31</Slides>
  <Notes>21</Notes>
  <HiddenSlides>1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Roboto</vt:lpstr>
      <vt:lpstr>Univers</vt:lpstr>
      <vt:lpstr>Tema de Office</vt:lpstr>
      <vt:lpstr>Presentación de PowerPoint</vt:lpstr>
      <vt:lpstr>ANIMACIÓN CUADRO POR CUADRO</vt:lpstr>
      <vt:lpstr>INTRODUCCIÓN</vt:lpstr>
      <vt:lpstr>INTRODUCCIÓN</vt:lpstr>
      <vt:lpstr>INTRODUCCIÓN</vt:lpstr>
      <vt:lpstr>INTRODUCCIÓN</vt:lpstr>
      <vt:lpstr>INTRODUCCIÓN</vt:lpstr>
      <vt:lpstr>ANIMACIÓN CUADRO POR CUADRO</vt:lpstr>
      <vt:lpstr>ANIMACIÓN CUADRO POR CUADRO</vt:lpstr>
      <vt:lpstr>ANIMACIÓN CUADRO POR CUADRO</vt:lpstr>
      <vt:lpstr>ANIMACIÓN CUADRO POR CUADRO</vt:lpstr>
      <vt:lpstr>VALORES CLAVE</vt:lpstr>
      <vt:lpstr>VALORES CLAVE</vt:lpstr>
      <vt:lpstr>VALORES CLAVE</vt:lpstr>
      <vt:lpstr>VALORES CLAVE - INTERPOLACIÓN</vt:lpstr>
      <vt:lpstr>VALORES CLAVE - INTERPOLACIÓN</vt:lpstr>
      <vt:lpstr>VALORES CLAVE - INTERPOLACIÓN</vt:lpstr>
      <vt:lpstr>VALORES CLAVE - INTERPOLACIÓN</vt:lpstr>
      <vt:lpstr>INTERPOLACIÓN LINEAL</vt:lpstr>
      <vt:lpstr>INTERPOLACIÓN MEDIANTE CURVAS</vt:lpstr>
      <vt:lpstr>MORPHING GEOMÉTRICO</vt:lpstr>
      <vt:lpstr>MORPHING GEOMÉTRICO</vt:lpstr>
      <vt:lpstr>ALGUNOS PROBLEMAS</vt:lpstr>
      <vt:lpstr>ALGUNOS PROBLEMAS</vt:lpstr>
      <vt:lpstr>ALGUNOS PROBLEMAS</vt:lpstr>
      <vt:lpstr>PRIMERA ANIMACIÓN</vt:lpstr>
      <vt:lpstr>OTROS EJEMPLOS</vt:lpstr>
      <vt:lpstr>CONCLUSIONES</vt:lpstr>
      <vt:lpstr>REFERENCIAS</vt:lpstr>
      <vt:lpstr>REFERENCIAS</vt:lpstr>
      <vt:lpstr>INTRODUCCIÓN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ANIMACIÓN CUADRO POR CUADRO</dc:title>
  <dc:creator>Facundo Bernardini</dc:creator>
  <cp:lastModifiedBy>Facundo Bernardini</cp:lastModifiedBy>
  <cp:revision>125</cp:revision>
  <dcterms:created xsi:type="dcterms:W3CDTF">2023-06-17T19:41:32Z</dcterms:created>
  <dcterms:modified xsi:type="dcterms:W3CDTF">2023-06-21T01:21:48Z</dcterms:modified>
</cp:coreProperties>
</file>

<file path=docProps/thumbnail.jpeg>
</file>